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466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114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79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94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8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29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7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280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545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5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727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6658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810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7124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825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875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12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322F006-CC57-4C59-987E-5F49AD47D754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97983D-FC43-4C23-A54B-2E58CB50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641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icom.ru).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tholding.ru).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60C3D6-2FA8-4A92-8D10-2395D01405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КОМИТЕТ ПО МАЛОТОННАЖНОЙ ХИМИИ</a:t>
            </a:r>
            <a:br>
              <a:rPr lang="ru-RU" sz="3600" b="1" dirty="0"/>
            </a:br>
            <a:br>
              <a:rPr lang="ru-RU" sz="3600" b="1" dirty="0"/>
            </a:br>
            <a:r>
              <a:rPr lang="ru-RU" sz="3600" b="1" dirty="0"/>
              <a:t>НРОО «ДЕЛОВАЯ РОССИЯ»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0D19B6-098B-44FC-9B04-158EB2B89E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1200" dirty="0"/>
              <a:t>ПРЕДСЕДАТЕЛЬ КОМИТЕТА </a:t>
            </a:r>
          </a:p>
          <a:p>
            <a:r>
              <a:rPr lang="ru-RU" sz="2000" dirty="0"/>
              <a:t>КРОТКОВА СВЕТЛАНА ЮЗЕФОВНА</a:t>
            </a:r>
          </a:p>
        </p:txBody>
      </p:sp>
    </p:spTree>
    <p:extLst>
      <p:ext uri="{BB962C8B-B14F-4D97-AF65-F5344CB8AC3E}">
        <p14:creationId xmlns:p14="http://schemas.microsoft.com/office/powerpoint/2010/main" val="2807011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FB7D9B-6322-4D13-8246-904806C9AF1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ПОЛОЖЕНИЕ О КОМИТЕТЕ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F83F8A-1187-463C-9713-B2EAF6F3C6B0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b="1" dirty="0"/>
              <a:t>ЦЕЛЬ КОМИТЕТА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Формирование консолидированной экспертной позиции собственников бизнеса и руководителей предприятий Нижегородской области, занятых в сфере малотоннажной химии, по актуальным вопросам развития отрасли, государственной политики и нормативно-правового регулирования.</a:t>
            </a:r>
          </a:p>
          <a:p>
            <a:pPr marL="0" indent="0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73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53DB6-4337-4330-A32F-5479D4E60C3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ПОЛОЖЕНИЕ О КОМИТЕТЕ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6F25C4-EF92-4634-88E3-ED6374E2A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ЗАДАЧИ</a:t>
            </a:r>
          </a:p>
          <a:p>
            <a:pPr lvl="0"/>
            <a:r>
              <a:rPr lang="ru-RU" dirty="0"/>
              <a:t>Организация сбора, анализа и обобщения мнений предпринимательского сообщества Нижегородской области по вопросам развития производства, применения и оборота продукции малотоннажной химии.</a:t>
            </a:r>
          </a:p>
          <a:p>
            <a:pPr lvl="0"/>
            <a:r>
              <a:rPr lang="ru-RU" dirty="0"/>
              <a:t>Подготовка и представление предложений, рекомендаций и экспертных заключений для органов государственной власти, отраслевых ассоциаций и иных заинтересованных сторон, направленных на поддержку и развитие отрасли малотоннажной химии.</a:t>
            </a:r>
          </a:p>
          <a:p>
            <a:pPr lvl="0"/>
            <a:r>
              <a:rPr lang="ru-RU" dirty="0"/>
              <a:t>Организация и проведение рабочих совещаний, круглых столов, конференций, семинаров и иных мероприятий, направленных на обсуждение проблем, выявление тенденций и перспектив развития отрасли малотоннажной химии.</a:t>
            </a:r>
          </a:p>
          <a:p>
            <a:pPr lvl="0"/>
            <a:r>
              <a:rPr lang="ru-RU" dirty="0"/>
              <a:t>Выявление, поддержка и распространение передовых технологий, инновационных решений и лучших практик в области малотоннажной химии среди предприятий региона.</a:t>
            </a:r>
          </a:p>
          <a:p>
            <a:pPr lvl="0"/>
            <a:r>
              <a:rPr lang="ru-RU" dirty="0"/>
              <a:t>Содействие развитию кооперации и партнерских отношений между участниками рынка малотоннажной химии, а также между производителями и потребителями.</a:t>
            </a:r>
          </a:p>
          <a:p>
            <a:pPr lvl="0"/>
            <a:r>
              <a:rPr lang="ru-RU" dirty="0"/>
              <a:t>Мониторинг и анализ рыночной конъюнктуры, выявление новых ниш и возможностей для развития бизнеса в сфере малотоннажной химии.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18741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7EE69-86E6-4466-BE90-CC23A6A0A7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УЧАСТНИКИ КОМИТЕТА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F568B1-FB2A-4D19-8BA6-7E43DE3C47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СВЕТЛАНА КРОТКОВА</a:t>
            </a:r>
          </a:p>
          <a:p>
            <a:pPr marL="0" indent="0">
              <a:buNone/>
            </a:pPr>
            <a:r>
              <a:rPr lang="ru-RU" sz="1100" dirty="0"/>
              <a:t>ПРЕДСЕДАТЕЛЬ КОМИТЕТА</a:t>
            </a:r>
          </a:p>
          <a:p>
            <a:pPr marL="0" indent="0">
              <a:buNone/>
            </a:pPr>
            <a:r>
              <a:rPr lang="ru-RU" sz="1400" dirty="0"/>
              <a:t>ЭКСПЕРТИЗА:</a:t>
            </a:r>
          </a:p>
          <a:p>
            <a:r>
              <a:rPr lang="ru-RU" sz="1200" dirty="0"/>
              <a:t>Профессиональный финансист с более чем 20 лет успешного опыта в управлении финансами на промышленных предприятиях.</a:t>
            </a:r>
          </a:p>
          <a:p>
            <a:r>
              <a:rPr lang="ru-RU" sz="1200" dirty="0"/>
              <a:t> Имею высшее экономическое образование и специализируюсь на привлечении инвестиций для масштабирования бизнеса, </a:t>
            </a:r>
          </a:p>
          <a:p>
            <a:r>
              <a:rPr lang="ru-RU" sz="1200" dirty="0"/>
              <a:t>Обладаю обширным опытом ведения переговоров и взаимодействия с представителями органов государственной власти по вопросам регулирования и поддержки предприятий. </a:t>
            </a:r>
          </a:p>
          <a:p>
            <a:r>
              <a:rPr lang="ru-RU" sz="1200" dirty="0" err="1"/>
              <a:t>Экспертно</a:t>
            </a:r>
            <a:r>
              <a:rPr lang="ru-RU" sz="1200" dirty="0"/>
              <a:t> владею навыками формирования и управления инвестиционными портфелями, а также выстраивания прочных партнерских отношений с ведущими банками.</a:t>
            </a:r>
          </a:p>
          <a:p>
            <a:r>
              <a:rPr lang="ru-RU" sz="1200" dirty="0"/>
              <a:t>Глубокое понимание специфики финансово-экономической деятельности промышленных предприятий.</a:t>
            </a:r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D9CA3D-712E-450F-B5F7-F8C96F0E33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400" dirty="0"/>
              <a:t>ЗАДАЧИ ПРЕДСЕДАТЕЛЯ:</a:t>
            </a:r>
          </a:p>
          <a:p>
            <a:r>
              <a:rPr lang="ru-RU" sz="1200" dirty="0"/>
              <a:t>Организовывать работу Комитета, проводить его заседания, контролировать выполнение принятых решений.</a:t>
            </a:r>
          </a:p>
          <a:p>
            <a:r>
              <a:rPr lang="ru-RU" sz="1200" dirty="0"/>
              <a:t>Представлять интересы   Комитета в рамках своей компетенции на внешних площадках</a:t>
            </a:r>
            <a:r>
              <a:rPr lang="ru-RU" sz="1200" b="1" dirty="0"/>
              <a:t>.</a:t>
            </a:r>
            <a:endParaRPr lang="ru-RU" dirty="0"/>
          </a:p>
          <a:p>
            <a:r>
              <a:rPr lang="ru-RU" b="1" dirty="0"/>
              <a:t> </a:t>
            </a:r>
            <a:r>
              <a:rPr lang="ru-RU" sz="1200" dirty="0"/>
              <a:t> Привлекать к работе Комитета (на добровольной основе) профильных специалистов, экспертов и представителей иных организаций.</a:t>
            </a:r>
          </a:p>
          <a:p>
            <a:r>
              <a:rPr lang="ru-RU" sz="1300" dirty="0"/>
              <a:t>   Организовывать взаимодействие с региональными и федеральными органами власти, отраслевыми ассоциациями, научными и образовательными учреждениями по вопросам деятельности Комитета.</a:t>
            </a:r>
          </a:p>
          <a:p>
            <a:r>
              <a:rPr lang="ru-RU" sz="1300" dirty="0"/>
              <a:t>Организация экспертной работы над вовлечением в деятельность Комитета профильных специалистов, экспертов и представителей внешних организаций. </a:t>
            </a:r>
          </a:p>
          <a:p>
            <a:r>
              <a:rPr lang="ru-RU" sz="1300" dirty="0"/>
              <a:t>Содействие  в продвижении законотворческих инициатив и предложений. Выступать катализатором позитивных изменений в отрасли.</a:t>
            </a:r>
            <a:endParaRPr lang="ru-RU" sz="1200" dirty="0"/>
          </a:p>
          <a:p>
            <a:endParaRPr lang="ru-RU" sz="1400" dirty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64592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56A409-B802-43E1-B63E-8A68307B139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УЧАСТНИКИ КОМИТЕТА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3D4743-BDA2-4E2D-9ACF-D96FF2E579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b="1" dirty="0"/>
              <a:t>Рябов Николай Александрович</a:t>
            </a:r>
            <a:r>
              <a:rPr lang="ru-RU" dirty="0"/>
              <a:t> – директор ООО «ОТК» (сайт: otk-russia.ru).</a:t>
            </a:r>
            <a:endParaRPr lang="ru-RU" sz="2400" dirty="0"/>
          </a:p>
          <a:p>
            <a:pPr lvl="1"/>
            <a:r>
              <a:rPr lang="ru-RU" b="1" dirty="0"/>
              <a:t>Деятельность:</a:t>
            </a:r>
            <a:r>
              <a:rPr lang="ru-RU" dirty="0"/>
              <a:t> ООО «ОТК» представляет собой комплексный сервис по обслуживанию танк-контейнеров, предоставляя полный цикл услуг по ремонту, очистке всех типов крупнотоннажных контейнеров и автоцистерн на территории Приволжского федерального округа. Компания также занимается продажей и арендой контейнеров.</a:t>
            </a:r>
            <a:endParaRPr lang="ru-RU" sz="2000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1B8617-2508-44EF-BD94-E2BF289A36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08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3C11E-01E3-4135-94CB-CEA2224D1E1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УЧАСТНИКИ КОМИТЕТА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FDD036-09BD-40A2-8B40-97B9EC321F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b="1" dirty="0"/>
              <a:t>Баженов Алексей Анатольевич</a:t>
            </a:r>
            <a:r>
              <a:rPr lang="ru-RU" dirty="0"/>
              <a:t> – директор ООО «</a:t>
            </a:r>
            <a:r>
              <a:rPr lang="ru-RU" dirty="0" err="1"/>
              <a:t>Биком</a:t>
            </a:r>
            <a:r>
              <a:rPr lang="ru-RU" dirty="0"/>
              <a:t>» (сайт: </a:t>
            </a:r>
            <a:r>
              <a:rPr lang="ru-RU" u="sng" dirty="0">
                <a:hlinkClick r:id="rId2"/>
              </a:rPr>
              <a:t>https://bicom.ru).</a:t>
            </a:r>
            <a:endParaRPr lang="ru-RU" dirty="0"/>
          </a:p>
          <a:p>
            <a:r>
              <a:rPr lang="ru-RU" b="1" dirty="0"/>
              <a:t>Деятельность:</a:t>
            </a:r>
            <a:r>
              <a:rPr lang="ru-RU" dirty="0"/>
              <a:t> ООО «</a:t>
            </a:r>
            <a:r>
              <a:rPr lang="ru-RU" dirty="0" err="1"/>
              <a:t>Биком</a:t>
            </a:r>
            <a:r>
              <a:rPr lang="ru-RU" dirty="0"/>
              <a:t>» – российский производитель клейких лент, обладающий комплексной производственной системой. Продукция компании находит широкое применение в различных отраслях: строительство, легкая промышленность, автомобилестроение, медицина, электротехника, производство мебели и интерьера, упаковка и другие.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8B1A79-3FC2-43A7-8A81-D761FCC0EB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br>
              <a:rPr lang="ru-RU" dirty="0"/>
            </a:b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068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DE7816-3942-41A7-B383-0CBD7C68705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УЧАСТНИКИ КОМИТЕТА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A65F77-FADF-4D9D-AE88-CA41E77209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b="1" dirty="0"/>
              <a:t>Меркулов Владимир Алексеевич</a:t>
            </a:r>
            <a:r>
              <a:rPr lang="ru-RU" dirty="0"/>
              <a:t> – директор ООО «РТХ» (сайт: </a:t>
            </a:r>
            <a:r>
              <a:rPr lang="ru-RU" u="sng" dirty="0">
                <a:hlinkClick r:id="rId2"/>
              </a:rPr>
              <a:t>https://rtholding.ru).</a:t>
            </a:r>
            <a:endParaRPr lang="ru-RU" sz="2400" dirty="0"/>
          </a:p>
          <a:p>
            <a:pPr lvl="1"/>
            <a:r>
              <a:rPr lang="ru-RU" b="1" dirty="0"/>
              <a:t> «Русский Торговый Холдинг» (ООО «РТХ») </a:t>
            </a:r>
            <a:r>
              <a:rPr lang="ru-RU" dirty="0"/>
              <a:t>является надежным поставщиком химической продукции для промышленных предприятий. </a:t>
            </a:r>
          </a:p>
          <a:p>
            <a:pPr lvl="1"/>
            <a:r>
              <a:rPr lang="ru-RU" b="1" dirty="0"/>
              <a:t>Деятельность: </a:t>
            </a:r>
            <a:r>
              <a:rPr lang="ru-RU" dirty="0"/>
              <a:t>ООО «РТХ» специализируется на решении сложных задач в сфере производства и поставок промышленной химии. Компания объединяет собственные производственные мощности, научную группу, ВЭД-отдел и мультимодальную логистику, обеспечивая комплексное сопровождение проектов — от подбора химического сырья до поставки продукции конечному потребителю.</a:t>
            </a:r>
          </a:p>
          <a:p>
            <a:pPr lvl="1"/>
            <a:endParaRPr lang="ru-RU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E26EEA-483F-4774-A79A-236632053C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23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0B7FD-7603-4322-BC11-3381D6107C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УЧАСТНИКИ КОМИТЕТА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B268F0-C8A9-4E8E-A773-C97035230A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b="1" dirty="0"/>
              <a:t>Маслова Татьяна Сергеевна</a:t>
            </a:r>
            <a:r>
              <a:rPr lang="ru-RU" dirty="0"/>
              <a:t> – учредитель ООО «Гефест».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C29387-B828-4F37-8618-F43E32B7A5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83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65ABE-AE66-4A41-911C-D4AA6C7CCCB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Участники комитета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472162-8B21-4D2C-9D9C-1F71D31C93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000" b="1" dirty="0"/>
              <a:t>Огородцев Дмитрий Николаевич- генеральный директор ООО «ОКАПОЛ»</a:t>
            </a:r>
          </a:p>
          <a:p>
            <a:pPr marL="0" indent="0">
              <a:buNone/>
            </a:pPr>
            <a:r>
              <a:rPr lang="ru-RU" sz="1200" b="1" dirty="0"/>
              <a:t> ООО «ОКАПОЛ»</a:t>
            </a:r>
            <a:r>
              <a:rPr lang="ru-RU" sz="1200" dirty="0"/>
              <a:t> сегодня, это:</a:t>
            </a:r>
          </a:p>
          <a:p>
            <a:pPr marL="0" indent="0">
              <a:buNone/>
            </a:pPr>
            <a:r>
              <a:rPr lang="ru-RU" sz="1200" dirty="0"/>
              <a:t>одна из сильнейших команд в области модификации полимеров;</a:t>
            </a:r>
          </a:p>
          <a:p>
            <a:pPr marL="0" indent="0">
              <a:buNone/>
            </a:pPr>
            <a:r>
              <a:rPr lang="ru-RU" sz="1200" dirty="0"/>
              <a:t>более 250 индивидуальных разработок в области полимеров;</a:t>
            </a:r>
          </a:p>
          <a:p>
            <a:pPr marL="0" indent="0">
              <a:buNone/>
            </a:pPr>
            <a:r>
              <a:rPr lang="ru-RU" sz="1200" dirty="0"/>
              <a:t>уникальная технология модификации полимеров;</a:t>
            </a:r>
          </a:p>
          <a:p>
            <a:pPr marL="0" indent="0">
              <a:buNone/>
            </a:pPr>
            <a:r>
              <a:rPr lang="ru-RU" sz="1200" dirty="0"/>
              <a:t>научно - исследовательская лаборатория;</a:t>
            </a:r>
          </a:p>
          <a:p>
            <a:pPr marL="0" indent="0">
              <a:buNone/>
            </a:pPr>
            <a:r>
              <a:rPr lang="ru-RU" sz="1200" dirty="0"/>
              <a:t>собственное производство.</a:t>
            </a:r>
          </a:p>
          <a:p>
            <a:pPr marL="0" indent="0">
              <a:buNone/>
            </a:pPr>
            <a:r>
              <a:rPr lang="ru-RU" sz="2000" dirty="0"/>
              <a:t> - вице-президент </a:t>
            </a:r>
          </a:p>
          <a:p>
            <a:pPr marL="0" indent="0">
              <a:buNone/>
            </a:pPr>
            <a:r>
              <a:rPr lang="ru-RU" sz="2000" dirty="0"/>
              <a:t>Российского Союза химиков </a:t>
            </a:r>
          </a:p>
          <a:p>
            <a:pPr marL="0" indent="0">
              <a:buNone/>
            </a:pPr>
            <a:r>
              <a:rPr lang="ru-RU" sz="2000" dirty="0"/>
              <a:t>-  президент </a:t>
            </a:r>
            <a:r>
              <a:rPr lang="ru-RU" dirty="0"/>
              <a:t>А</a:t>
            </a:r>
            <a:r>
              <a:rPr lang="ru-RU" sz="2000" dirty="0"/>
              <a:t>ссоциации</a:t>
            </a:r>
          </a:p>
          <a:p>
            <a:pPr marL="0" indent="0">
              <a:buNone/>
            </a:pPr>
            <a:r>
              <a:rPr lang="ru-RU" sz="2000" dirty="0"/>
              <a:t> «</a:t>
            </a:r>
            <a:r>
              <a:rPr lang="ru-RU" sz="2000" dirty="0" err="1"/>
              <a:t>ДзержинскХимрегион</a:t>
            </a:r>
            <a:r>
              <a:rPr lang="ru-RU" sz="2000" dirty="0"/>
              <a:t>»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08AF7C-8A63-4F3C-8EAE-60FE1E9997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835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EAE84-3CA9-4C5A-AF50-20EEC191D4C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ru-RU" sz="2000" b="1" dirty="0"/>
              <a:t>УЧАСТНИКИ КОМИТЕТА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BB72F7-8E89-43EC-91B8-871F556E2C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Басов Андрей Валентинович – директор , учредитель ООО «Мыловар»</a:t>
            </a:r>
          </a:p>
          <a:p>
            <a:r>
              <a:rPr lang="ru-RU" dirty="0"/>
              <a:t>Компания "Мыловар" специализируется на изготовлении бытовой химии, туалетного и хозяйственного мыла.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ООО "Мыловар" – это производство "полного цикла", состоящее из собственной научно-исследовательской лаборатории, технологичной производственной базы, производства.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Компания выпускает мыло как под собственной торговой маркой, так и под СТМ заказчика.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9C99A1-8065-407C-B641-4C4027E7ED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879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2B3BC93-230E-4FD0-B036-9C3410C5416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pPr algn="ctr"/>
            <a:r>
              <a:rPr lang="ru-RU" b="1" dirty="0"/>
              <a:t>Контакты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0F7D54-2D91-4A96-BE4F-975D659CC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27431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69</TotalTime>
  <Words>744</Words>
  <Application>Microsoft Office PowerPoint</Application>
  <PresentationFormat>Широкоэкранный</PresentationFormat>
  <Paragraphs>60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Сектор</vt:lpstr>
      <vt:lpstr>КОМИТЕТ ПО МАЛОТОННАЖНОЙ ХИМИИ  НРОО «ДЕЛОВАЯ РОССИЯ»</vt:lpstr>
      <vt:lpstr>ПОЛОЖЕНИЕ О КОМИТЕТЕ</vt:lpstr>
      <vt:lpstr>ПОЛОЖЕНИЕ О КОМИТЕТЕ </vt:lpstr>
      <vt:lpstr>УЧАСТНИКИ КОМИТЕТА</vt:lpstr>
      <vt:lpstr>УЧАСТНИКИ КОМИТЕТА</vt:lpstr>
      <vt:lpstr>УЧАСТНИКИ КОМИТЕТА</vt:lpstr>
      <vt:lpstr>УЧАСТНИКИ КОМИТЕТА</vt:lpstr>
      <vt:lpstr>УЧАСТНИКИ КОМИТЕТА </vt:lpstr>
      <vt:lpstr>Участники комитета </vt:lpstr>
      <vt:lpstr>УЧАСТНИКИ КОМИТЕТА </vt:lpstr>
      <vt:lpstr>Контакты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КОМИТЕТ ПО МАЛОТОННАЖНОЙ ХИМИИ  НРОО «ДЕЛОВАЯ РОССИЯ»</dc:title>
  <dc:creator>светлана кроткова</dc:creator>
  <cp:lastModifiedBy>светлана кроткова</cp:lastModifiedBy>
  <cp:revision>5</cp:revision>
  <dcterms:created xsi:type="dcterms:W3CDTF">2026-06-11T12:14:57Z</dcterms:created>
  <dcterms:modified xsi:type="dcterms:W3CDTF">2026-06-18T11:12:45Z</dcterms:modified>
</cp:coreProperties>
</file>