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84" d="100"/>
          <a:sy n="84" d="100"/>
        </p:scale>
        <p:origin x="-864" y="-90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 /><Relationship Id="rId9" Type="http://schemas.openxmlformats.org/officeDocument/2006/relationships/tableStyles" Target="tableStyles.xml" /><Relationship Id="rId10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9EC6F12-59D9-4268-B4A3-54B030916A4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E586E5-6873-4FEF-BEA5-CC0BACE34CD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9EC6F12-59D9-4268-B4A3-54B030916A4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E586E5-6873-4FEF-BEA5-CC0BACE34CD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9EC6F12-59D9-4268-B4A3-54B030916A4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E586E5-6873-4FEF-BEA5-CC0BACE34CD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9EC6F12-59D9-4268-B4A3-54B030916A4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E586E5-6873-4FEF-BEA5-CC0BACE34CD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9EC6F12-59D9-4268-B4A3-54B030916A4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E586E5-6873-4FEF-BEA5-CC0BACE34CD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9EC6F12-59D9-4268-B4A3-54B030916A4B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E586E5-6873-4FEF-BEA5-CC0BACE34CD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9EC6F12-59D9-4268-B4A3-54B030916A4B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E586E5-6873-4FEF-BEA5-CC0BACE34CD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9EC6F12-59D9-4268-B4A3-54B030916A4B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E586E5-6873-4FEF-BEA5-CC0BACE34CD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9EC6F12-59D9-4268-B4A3-54B030916A4B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E586E5-6873-4FEF-BEA5-CC0BACE34CD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9EC6F12-59D9-4268-B4A3-54B030916A4B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E586E5-6873-4FEF-BEA5-CC0BACE34CD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9EC6F12-59D9-4268-B4A3-54B030916A4B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E586E5-6873-4FEF-BEA5-CC0BACE34CD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9EC6F12-59D9-4268-B4A3-54B030916A4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5E586E5-6873-4FEF-BEA5-CC0BACE34CDB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1916832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Комитет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403648" y="2828528"/>
            <a:ext cx="6400800" cy="1752599"/>
          </a:xfrm>
        </p:spPr>
        <p:txBody>
          <a:bodyPr/>
          <a:lstStyle/>
          <a:p>
            <a:pPr>
              <a:defRPr/>
            </a:pPr>
            <a:r>
              <a:rPr lang="ru-RU">
                <a:solidFill>
                  <a:schemeClr val="tx1"/>
                </a:solidFill>
              </a:rPr>
              <a:t>по таможенному регулированию и внешнеэкономической деятельности</a:t>
            </a:r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/>
        </p:blipFill>
        <p:spPr bwMode="auto">
          <a:xfrm>
            <a:off x="1417002" y="404664"/>
            <a:ext cx="630999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Цели </a:t>
            </a:r>
            <a:r>
              <a:rPr lang="ru-RU"/>
              <a:t>комитета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57200" y="1627686"/>
            <a:ext cx="8229600" cy="54969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/>
            </a:pPr>
            <a:r>
              <a:rPr lang="ru-RU" sz="2800"/>
              <a:t>Индивидуальная помощь участникам </a:t>
            </a:r>
            <a:r>
              <a:rPr lang="ru-RU" sz="2800"/>
              <a:t>ВЭД</a:t>
            </a:r>
            <a:endParaRPr lang="ru-RU" sz="2800"/>
          </a:p>
        </p:txBody>
      </p:sp>
      <p:sp>
        <p:nvSpPr>
          <p:cNvPr id="5" name="Объект 2"/>
          <p:cNvSpPr txBox="1"/>
          <p:nvPr/>
        </p:nvSpPr>
        <p:spPr bwMode="auto">
          <a:xfrm>
            <a:off x="467544" y="2402706"/>
            <a:ext cx="8229600" cy="9088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>
              <a:spcBef>
                <a:spcPts val="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800"/>
              <a:t>Консолидация мнения предпринимательского сообщества по вопросам таможенной </a:t>
            </a:r>
            <a:r>
              <a:rPr lang="ru-RU" sz="2800"/>
              <a:t>политики </a:t>
            </a:r>
            <a:endParaRPr lang="ru-RU" sz="2800"/>
          </a:p>
        </p:txBody>
      </p:sp>
      <p:sp>
        <p:nvSpPr>
          <p:cNvPr id="6" name="Объект 2"/>
          <p:cNvSpPr txBox="1"/>
          <p:nvPr/>
        </p:nvSpPr>
        <p:spPr bwMode="auto">
          <a:xfrm>
            <a:off x="467544" y="3645024"/>
            <a:ext cx="8229600" cy="549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>
              <a:spcBef>
                <a:spcPts val="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800"/>
              <a:t>Развитие ВЭД и содействие </a:t>
            </a:r>
            <a:r>
              <a:rPr lang="ru-RU" sz="2800"/>
              <a:t>несырьевому</a:t>
            </a:r>
            <a:r>
              <a:rPr lang="ru-RU" sz="2800"/>
              <a:t> </a:t>
            </a:r>
            <a:r>
              <a:rPr lang="ru-RU" sz="2800"/>
              <a:t>экспорту</a:t>
            </a:r>
            <a:endParaRPr lang="ru-RU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Задачи комитета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57200" y="1196752"/>
            <a:ext cx="8229600" cy="549695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indent="0" algn="ctr">
              <a:buNone/>
              <a:defRPr/>
            </a:pPr>
            <a:r>
              <a:rPr lang="ru-RU" sz="2800"/>
              <a:t>Развитие международного сотрудничества и содействие предприятиям и организациям в решении следующих вопросов:</a:t>
            </a:r>
            <a:endParaRPr lang="ru-RU" sz="2800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251520" y="1883491"/>
            <a:ext cx="85324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ru-RU"/>
              <a:t>Сложно применимые правила государственного регулирования внешнеторговой деятельности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/>
              <a:t>Решения и требования в сфере таможенного регулирования, мешающие внешнеэкономической деятельности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/>
              <a:t>Вопросы валютного регулирования, привлечение к ответственности за нарушение требований валютного законодательства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/>
              <a:t>Формирование и получение таможенных льгот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/>
              <a:t>Нетарифное регулирование, техническое регулирование и регулирование в сфере санитарных, фитосанитарных, ветеринарно-санитарных мер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/>
              <a:t>Обучение и профессиональные навыки по таможенному регулированию и ВЭД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/>
              <a:t>Оптимизация таможенных и логистических моделей – это законное сокращение издержек внешнеэкономической деятельности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/>
              <a:t>Вопросы помощи и юридической поддержки при обжаловании решений, действий и бездействия таможенных и иных органов государственного контроля 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/>
              <a:t>Электронная торговля и её таможенное администрирование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/>
              <a:t>Цифровые технологии в транспортных и таможенных процессах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Состав комитета</a:t>
            </a:r>
            <a:endParaRPr lang="ru-RU"/>
          </a:p>
        </p:txBody>
      </p:sp>
      <p:graphicFrame>
        <p:nvGraphicFramePr>
          <p:cNvPr id="4" name="Таблица 3"/>
          <p:cNvGraphicFramePr>
            <a:graphicFrameLocks xmlns:a="http://schemas.openxmlformats.org/drawingml/2006/main" noGrp="1"/>
          </p:cNvGraphicFramePr>
          <p:nvPr/>
        </p:nvGraphicFramePr>
        <p:xfrm>
          <a:off x="719572" y="1363514"/>
          <a:ext cx="7704854" cy="4539666"/>
        </p:xfrm>
        <a:graphic>
          <a:graphicData uri="http://schemas.openxmlformats.org/drawingml/2006/table">
            <a:tbl>
              <a:tblPr firstRow="1" firstCol="1" lastRow="0" lastCol="0" bandRow="1" bandCol="0">
                <a:tableStyleId>{5C22544A-7EE6-4342-B048-85BDC9FD1C3A}</a:tableStyleId>
              </a:tblPr>
              <a:tblGrid>
                <a:gridCol w="936102"/>
                <a:gridCol w="3888432"/>
                <a:gridCol w="2880320"/>
              </a:tblGrid>
              <a:tr h="404063">
                <a:tc gridSpan="2"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Комитет по таможенной политике и ВЭД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 anchor="ctr"/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Наши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возможности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</a:tr>
              <a:tr h="889716"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/>
                        <a:t>Председатель комитета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Капранов Александр Владимирович - генеральный директор ООО "Компания Негоциант"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Юридическая помощь в сфере ВЭД и таможенного регулирования, защита в таможенных органах и органах валютного контроля.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</a:tr>
              <a:tr h="197976">
                <a:tc gridSpan="2"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Члены комитета: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 anchor="ctr"/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>
                  <a:txBody>
                    <a:bodyPr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 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</a:tr>
              <a:tr h="691031">
                <a:tc>
                  <a:txBody>
                    <a:bodyPr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Морозова Марина Николаевна -</a:t>
                      </a:r>
                      <a:endParaRPr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Генеральный директор ООО "Инлоджик Брокер"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Международная логистика, валютные расчёты, сертификация для таможенных целей, таможенное оформление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</a:tr>
              <a:tr h="293662">
                <a:tc>
                  <a:txBody>
                    <a:bodyPr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Пиманкин Сергей Алексеевич - учредитель GeoSM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Выход на международный уровень торговли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</a:tr>
              <a:tr h="790373">
                <a:tc>
                  <a:txBody>
                    <a:bodyPr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Семин Андрей Сергеевич -  владелец Юридической фирмы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Таможенные юруслуги, таможенное оформление, оптимизация юридических процессов в организации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</a:tr>
              <a:tr h="1187742">
                <a:tc>
                  <a:txBody>
                    <a:bodyPr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Слиняков Альберт Юрьевич  - генеральный директор ООО "Поликетон"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Открытие компаний и за рубежом (дружественные страны).</a:t>
                      </a:r>
                      <a:endParaRPr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Организация взаимодействия с Минэкономразвития, </a:t>
                      </a:r>
                      <a:r>
                        <a:rPr lang="ru-RU" sz="1200"/>
                        <a:t>Минпромторгом</a:t>
                      </a:r>
                      <a:r>
                        <a:rPr lang="ru-RU" sz="1200"/>
                        <a:t>, Корпорацией развития Нижегородской области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956" marR="40956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Контактные данные</a:t>
            </a:r>
            <a:endParaRPr lang="ru-RU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187624" y="1484784"/>
            <a:ext cx="6246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/>
              <a:t>Руководитель </a:t>
            </a:r>
            <a:r>
              <a:rPr lang="ru-RU"/>
              <a:t>Комитета по </a:t>
            </a:r>
            <a:r>
              <a:rPr lang="ru-RU"/>
              <a:t>таможенной политике и </a:t>
            </a:r>
            <a:r>
              <a:rPr lang="ru-RU"/>
              <a:t>внешнеэкономической деятельности Нижегородского регионального отделения Общероссийской общественной организации «Деловая Россия»</a:t>
            </a:r>
            <a:r>
              <a:rPr lang="ru-RU"/>
              <a:t>	</a:t>
            </a:r>
            <a:endParaRPr lang="ru-RU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2024844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/>
              <a:t>Капранов Александр Владимирович </a:t>
            </a:r>
            <a:endParaRPr/>
          </a:p>
          <a:p>
            <a:pPr>
              <a:defRPr/>
            </a:pPr>
            <a:r>
              <a:rPr lang="ru-RU"/>
              <a:t>Тел., </a:t>
            </a:r>
            <a:r>
              <a:rPr lang="ru-RU"/>
              <a:t>МАХ</a:t>
            </a:r>
            <a:r>
              <a:rPr lang="en-US"/>
              <a:t>:</a:t>
            </a:r>
            <a:r>
              <a:rPr lang="ru-RU"/>
              <a:t> </a:t>
            </a:r>
            <a:r>
              <a:rPr lang="ru-RU"/>
              <a:t>+79519068443</a:t>
            </a:r>
            <a:endParaRPr/>
          </a:p>
          <a:p>
            <a:pPr>
              <a:defRPr/>
            </a:pPr>
            <a:r>
              <a:rPr lang="ru-RU"/>
              <a:t>Электронная </a:t>
            </a:r>
            <a:r>
              <a:rPr lang="ru-RU"/>
              <a:t>почта: </a:t>
            </a:r>
            <a:r>
              <a:rPr lang="en-US"/>
              <a:t>chief@virnik.ru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Экран (4:3)</PresentationFormat>
  <Paragraphs>0</Paragraphs>
  <Slides>5</Slides>
  <Notes>5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Theme 1</vt:lpstr>
      <vt:lpstr>Slide 1</vt:lpstr>
      <vt:lpstr>Slide 2</vt:lpstr>
      <vt:lpstr>Slide 3</vt:lpstr>
      <vt:lpstr>Slide 4</vt:lpstr>
      <vt:lpstr>Slide 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Комитет</dc:title>
  <dc:subject/>
  <dc:creator>Chif</dc:creator>
  <cp:keywords/>
  <dc:description/>
  <dc:identifier/>
  <dc:language/>
  <cp:lastModifiedBy>Александр Капранов</cp:lastModifiedBy>
  <cp:revision>8</cp:revision>
  <dcterms:created xsi:type="dcterms:W3CDTF">2026-06-03T17:36:15Z</dcterms:created>
  <dcterms:modified xsi:type="dcterms:W3CDTF">2026-06-04T10:02:52Z</dcterms:modified>
  <cp:category/>
  <cp:contentStatus/>
  <cp:version/>
</cp:coreProperties>
</file>