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9" r:id="rId4"/>
    <p:sldId id="268" r:id="rId5"/>
    <p:sldId id="270" r:id="rId6"/>
    <p:sldId id="271" r:id="rId7"/>
    <p:sldId id="272" r:id="rId8"/>
    <p:sldId id="27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3B34-61BE-4D7D-9CE6-DA06E7B2D394}" type="datetimeFigureOut">
              <a:rPr lang="ru-RU" smtClean="0"/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6C97-67C6-4E5F-85A9-2959845971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367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3B34-61BE-4D7D-9CE6-DA06E7B2D394}" type="datetimeFigureOut">
              <a:rPr lang="ru-RU" smtClean="0"/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6C97-67C6-4E5F-85A9-2959845971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01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3B34-61BE-4D7D-9CE6-DA06E7B2D394}" type="datetimeFigureOut">
              <a:rPr lang="ru-RU" smtClean="0"/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6C97-67C6-4E5F-85A9-2959845971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184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3B34-61BE-4D7D-9CE6-DA06E7B2D394}" type="datetimeFigureOut">
              <a:rPr lang="ru-RU" smtClean="0"/>
              <a:t>01.06.2026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6C97-67C6-4E5F-85A9-2959845971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116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3B34-61BE-4D7D-9CE6-DA06E7B2D394}" type="datetimeFigureOut">
              <a:rPr lang="ru-RU" smtClean="0"/>
              <a:t>01.06.2026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6C97-67C6-4E5F-85A9-2959845971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29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3B34-61BE-4D7D-9CE6-DA06E7B2D394}" type="datetimeFigureOut">
              <a:rPr lang="ru-RU" smtClean="0"/>
              <a:t>01.06.2026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6C97-67C6-4E5F-85A9-2959845971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848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3B34-61BE-4D7D-9CE6-DA06E7B2D394}" type="datetimeFigureOut">
              <a:rPr lang="ru-RU" smtClean="0"/>
              <a:t>01.06.2026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6C97-67C6-4E5F-85A9-2959845971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572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3B34-61BE-4D7D-9CE6-DA06E7B2D394}" type="datetimeFigureOut">
              <a:rPr lang="ru-RU" smtClean="0"/>
              <a:t>01.06.2026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6C97-67C6-4E5F-85A9-2959845971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819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3B34-61BE-4D7D-9CE6-DA06E7B2D394}" type="datetimeFigureOut">
              <a:rPr lang="ru-RU" smtClean="0"/>
              <a:t>01.06.2026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6C97-67C6-4E5F-85A9-2959845971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293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3B34-61BE-4D7D-9CE6-DA06E7B2D394}" type="datetimeFigureOut">
              <a:rPr lang="ru-RU" smtClean="0"/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6C97-67C6-4E5F-85A9-2959845971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782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3B34-61BE-4D7D-9CE6-DA06E7B2D394}" type="datetimeFigureOut">
              <a:rPr lang="ru-RU" smtClean="0"/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6C97-67C6-4E5F-85A9-2959845971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057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A3B34-61BE-4D7D-9CE6-DA06E7B2D394}" type="datetimeFigureOut">
              <a:rPr lang="ru-RU" smtClean="0"/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56C97-67C6-4E5F-85A9-2959845971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871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66249" y="1721318"/>
            <a:ext cx="9144000" cy="2872122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Комитет по инвестиционной политике и </a:t>
            </a:r>
            <a:r>
              <a:rPr lang="ru-RU" sz="3200" dirty="0" err="1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импортозамещению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32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Нижегородское региональное отделение</a:t>
            </a:r>
            <a:br>
              <a:rPr lang="ru-RU" sz="32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Общероссийской общественной организации «Деловая Россия»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32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endParaRPr lang="ru-RU" sz="3200" dirty="0">
              <a:solidFill>
                <a:schemeClr val="accent5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1003" y="4160303"/>
            <a:ext cx="9144000" cy="1655762"/>
          </a:xfrm>
        </p:spPr>
        <p:txBody>
          <a:bodyPr>
            <a:normAutofit lnSpcReduction="10000"/>
          </a:bodyPr>
          <a:lstStyle/>
          <a:p>
            <a:endParaRPr lang="ru-RU" b="1" i="1" dirty="0"/>
          </a:p>
          <a:p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Наталья </a:t>
            </a: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Лаврухина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3200" dirty="0">
                <a:solidFill>
                  <a:schemeClr val="accent5">
                    <a:lumMod val="75000"/>
                  </a:schemeClr>
                </a:solidFill>
              </a:rPr>
              <a:t>Председатель 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комитета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074" y="-808522"/>
            <a:ext cx="3744126" cy="374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429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6904" y="1835340"/>
            <a:ext cx="10826667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Содействие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предпринимателям в привлечении инвестиций и развитии </a:t>
            </a:r>
            <a:r>
              <a:rPr lang="ru-RU" sz="2900" dirty="0" err="1">
                <a:solidFill>
                  <a:schemeClr val="accent5">
                    <a:lumMod val="75000"/>
                  </a:schemeClr>
                </a:solidFill>
              </a:rPr>
              <a:t>импортозамещения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 через</a:t>
            </a: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:</a:t>
            </a:r>
          </a:p>
          <a:p>
            <a:endParaRPr lang="ru-RU" sz="1000" dirty="0">
              <a:solidFill>
                <a:schemeClr val="accent5">
                  <a:lumMod val="75000"/>
                </a:schemeClr>
              </a:solidFill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Информационную и консультационную поддержку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Взаимодействие с органами власти и институтами развития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Экспертизу и продвижение инвестиционных проектов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Участие в законотворческой деятельности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962" y="-924350"/>
            <a:ext cx="3570020" cy="357002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96904" y="523978"/>
            <a:ext cx="3904553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900" b="1" dirty="0" smtClean="0">
                <a:solidFill>
                  <a:schemeClr val="accent5">
                    <a:lumMod val="75000"/>
                  </a:schemeClr>
                </a:solidFill>
              </a:rPr>
              <a:t>ЦЕЛЬ КОМИТЕТА</a:t>
            </a:r>
            <a:endParaRPr lang="ru-RU" sz="29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54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33275" y="1505349"/>
            <a:ext cx="10826667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ctr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Просвещение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предпринимателей по инструментам инвестиционной политики и </a:t>
            </a:r>
            <a:r>
              <a:rPr lang="ru-RU" sz="2900" dirty="0" err="1">
                <a:solidFill>
                  <a:schemeClr val="accent5">
                    <a:lumMod val="75000"/>
                  </a:schemeClr>
                </a:solidFill>
              </a:rPr>
              <a:t>импортозамещения</a:t>
            </a:r>
            <a:endParaRPr lang="ru-RU" sz="2900" dirty="0">
              <a:solidFill>
                <a:schemeClr val="accent5">
                  <a:lumMod val="75000"/>
                </a:schemeClr>
              </a:solidFill>
            </a:endParaRPr>
          </a:p>
          <a:p>
            <a:pPr marL="457200" indent="-457200" fontAlgn="ctr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Помощь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в решении вопросов с властями, контролирующими органами, институтами развития</a:t>
            </a:r>
          </a:p>
          <a:p>
            <a:pPr marL="457200" indent="-457200" fontAlgn="ctr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Отраслевое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законотворчество: подготовка предложений по улучшению </a:t>
            </a:r>
            <a:r>
              <a:rPr lang="ru-RU" sz="2900" dirty="0" err="1">
                <a:solidFill>
                  <a:schemeClr val="accent5">
                    <a:lumMod val="75000"/>
                  </a:schemeClr>
                </a:solidFill>
              </a:rPr>
              <a:t>инвестклимата</a:t>
            </a:r>
            <a:endParaRPr lang="ru-RU" sz="2900" dirty="0">
              <a:solidFill>
                <a:schemeClr val="accent5">
                  <a:lumMod val="75000"/>
                </a:schemeClr>
              </a:solidFill>
            </a:endParaRPr>
          </a:p>
          <a:p>
            <a:pPr marL="457200" indent="-457200" fontAlgn="ctr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Отбор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и сопровождение проектов для презентации на федеральном </a:t>
            </a:r>
            <a:r>
              <a:rPr lang="ru-RU" sz="2900" dirty="0" err="1">
                <a:solidFill>
                  <a:schemeClr val="accent5">
                    <a:lumMod val="75000"/>
                  </a:schemeClr>
                </a:solidFill>
              </a:rPr>
              <a:t>Инвестклубе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 «Деловой России»</a:t>
            </a:r>
          </a:p>
          <a:p>
            <a:pPr marL="457200" indent="-457200" fontAlgn="ctr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Информирование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о грантах, субсидиях, льготных займах (ФРП, Корпорация развития НО и др</a:t>
            </a: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.)</a:t>
            </a:r>
            <a:endParaRPr lang="ru-RU" sz="29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962" y="-924350"/>
            <a:ext cx="3570020" cy="357002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96904" y="523978"/>
            <a:ext cx="3904553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900" b="1" dirty="0">
                <a:solidFill>
                  <a:schemeClr val="accent5">
                    <a:lumMod val="75000"/>
                  </a:schemeClr>
                </a:solidFill>
              </a:rPr>
              <a:t>Основные задачи</a:t>
            </a:r>
            <a:endParaRPr lang="ru-RU" altLang="ru-RU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95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962" y="-924350"/>
            <a:ext cx="3570020" cy="3570020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60092" y="191342"/>
            <a:ext cx="3467015" cy="58467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03136" rIns="0" bIns="101568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46168" y="1672193"/>
            <a:ext cx="1016748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900" u="sng" dirty="0">
                <a:solidFill>
                  <a:schemeClr val="accent5">
                    <a:lumMod val="75000"/>
                  </a:schemeClr>
                </a:solidFill>
              </a:rPr>
              <a:t>Председатель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29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Лаврухина Наталья </a:t>
            </a: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Викторовна</a:t>
            </a:r>
          </a:p>
          <a:p>
            <a:endParaRPr lang="ru-RU" sz="29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sz="2900" u="sng" dirty="0">
                <a:solidFill>
                  <a:schemeClr val="accent5">
                    <a:lumMod val="75000"/>
                  </a:schemeClr>
                </a:solidFill>
              </a:rPr>
              <a:t>Члены </a:t>
            </a:r>
            <a:r>
              <a:rPr lang="ru-RU" sz="2900" u="sng" dirty="0" smtClean="0">
                <a:solidFill>
                  <a:schemeClr val="accent5">
                    <a:lumMod val="75000"/>
                  </a:schemeClr>
                </a:solidFill>
              </a:rPr>
              <a:t>Комитета:</a:t>
            </a:r>
            <a:endParaRPr lang="ru-RU" sz="2900" u="sng" dirty="0">
              <a:solidFill>
                <a:schemeClr val="accent5">
                  <a:lumMod val="75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Каплун Максим Васильевич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Баженов Алексей Анатольевич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900" dirty="0" err="1" smtClean="0">
                <a:solidFill>
                  <a:schemeClr val="accent5">
                    <a:lumMod val="75000"/>
                  </a:schemeClr>
                </a:solidFill>
              </a:rPr>
              <a:t>Некоркин</a:t>
            </a: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Вячеслав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Вадимович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900" dirty="0" err="1">
                <a:solidFill>
                  <a:schemeClr val="accent5">
                    <a:lumMod val="75000"/>
                  </a:schemeClr>
                </a:solidFill>
              </a:rPr>
              <a:t>Бутыгин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 Илья Александрович </a:t>
            </a:r>
            <a:endParaRPr lang="ru-RU" sz="29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Сурков 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</a:rPr>
              <a:t>Артём 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Алексеевич</a:t>
            </a:r>
            <a:r>
              <a:rPr lang="ru-RU" sz="3200" dirty="0" smtClean="0"/>
              <a:t> </a:t>
            </a:r>
            <a:endParaRPr lang="ru-RU" sz="29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46168" y="591355"/>
            <a:ext cx="2869183" cy="5386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900" b="1" dirty="0">
                <a:solidFill>
                  <a:schemeClr val="accent5">
                    <a:lumMod val="75000"/>
                  </a:schemeClr>
                </a:solidFill>
              </a:rPr>
              <a:t>Состав </a:t>
            </a:r>
            <a:r>
              <a:rPr lang="ru-RU" sz="2900" b="1" dirty="0">
                <a:solidFill>
                  <a:schemeClr val="accent5">
                    <a:lumMod val="75000"/>
                  </a:schemeClr>
                </a:solidFill>
              </a:rPr>
              <a:t>Комитета</a:t>
            </a:r>
          </a:p>
        </p:txBody>
      </p:sp>
    </p:spTree>
    <p:extLst>
      <p:ext uri="{BB962C8B-B14F-4D97-AF65-F5344CB8AC3E}">
        <p14:creationId xmlns:p14="http://schemas.microsoft.com/office/powerpoint/2010/main" val="424352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962" y="-924350"/>
            <a:ext cx="3570020" cy="3570020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60092" y="191342"/>
            <a:ext cx="3467015" cy="58467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03136" rIns="0" bIns="101568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43715" y="1792051"/>
            <a:ext cx="1075098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900" b="1" dirty="0">
                <a:solidFill>
                  <a:schemeClr val="accent5">
                    <a:lumMod val="75000"/>
                  </a:schemeClr>
                </a:solidFill>
              </a:rPr>
              <a:t>Заседания Комитета</a:t>
            </a:r>
            <a:r>
              <a:rPr lang="ru-RU" altLang="ru-RU" sz="2900" dirty="0">
                <a:solidFill>
                  <a:schemeClr val="accent5">
                    <a:lumMod val="75000"/>
                  </a:schemeClr>
                </a:solidFill>
              </a:rPr>
              <a:t> – не реже 2 раз в год (по Положению), фактически – по мере необходимости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900" b="1" dirty="0" smtClean="0">
                <a:solidFill>
                  <a:schemeClr val="accent5">
                    <a:lumMod val="75000"/>
                  </a:schemeClr>
                </a:solidFill>
              </a:rPr>
              <a:t>Круглые </a:t>
            </a:r>
            <a:r>
              <a:rPr lang="ru-RU" altLang="ru-RU" sz="2900" b="1" dirty="0">
                <a:solidFill>
                  <a:schemeClr val="accent5">
                    <a:lumMod val="75000"/>
                  </a:schemeClr>
                </a:solidFill>
              </a:rPr>
              <a:t>столы и рабочие встречи</a:t>
            </a:r>
            <a:r>
              <a:rPr lang="ru-RU" altLang="ru-RU" sz="2900" dirty="0">
                <a:solidFill>
                  <a:schemeClr val="accent5">
                    <a:lumMod val="75000"/>
                  </a:schemeClr>
                </a:solidFill>
              </a:rPr>
              <a:t> – не реже 1 раза в квартал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900" b="1" dirty="0">
                <a:solidFill>
                  <a:schemeClr val="accent5">
                    <a:lumMod val="75000"/>
                  </a:schemeClr>
                </a:solidFill>
              </a:rPr>
              <a:t>Экспертиза проектов</a:t>
            </a:r>
            <a:r>
              <a:rPr lang="ru-RU" altLang="ru-RU" sz="2900" dirty="0">
                <a:solidFill>
                  <a:schemeClr val="accent5">
                    <a:lumMod val="75000"/>
                  </a:schemeClr>
                </a:solidFill>
              </a:rPr>
              <a:t> – в течение 14 дней после подачи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900" b="1" dirty="0">
                <a:solidFill>
                  <a:schemeClr val="accent5">
                    <a:lumMod val="75000"/>
                  </a:schemeClr>
                </a:solidFill>
              </a:rPr>
              <a:t>Взаимодействие с Корпорацией развития НО</a:t>
            </a:r>
            <a:r>
              <a:rPr lang="ru-RU" altLang="ru-RU" sz="2900" dirty="0">
                <a:solidFill>
                  <a:schemeClr val="accent5">
                    <a:lumMod val="75000"/>
                  </a:schemeClr>
                </a:solidFill>
              </a:rPr>
              <a:t> – на постоянной основе (поручение Каплуну М.В</a:t>
            </a:r>
            <a:r>
              <a:rPr lang="ru-RU" altLang="ru-RU" sz="2900" dirty="0" smtClean="0">
                <a:solidFill>
                  <a:schemeClr val="accent5">
                    <a:lumMod val="75000"/>
                  </a:schemeClr>
                </a:solidFill>
              </a:rPr>
              <a:t>.)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900" dirty="0">
              <a:solidFill>
                <a:schemeClr val="accent5">
                  <a:lumMod val="75000"/>
                </a:schemeClr>
              </a:solidFill>
            </a:endParaRPr>
          </a:p>
          <a:p>
            <a:pPr marL="457200" lvl="0" indent="-457200" algn="just">
              <a:buFont typeface="Wingdings" panose="05000000000000000000" pitchFamily="2" charset="2"/>
              <a:buChar char="ü"/>
            </a:pPr>
            <a:r>
              <a:rPr lang="ru-RU" altLang="ru-RU" sz="2900" dirty="0" smtClean="0">
                <a:solidFill>
                  <a:schemeClr val="accent5">
                    <a:lumMod val="75000"/>
                  </a:schemeClr>
                </a:solidFill>
              </a:rPr>
              <a:t>По </a:t>
            </a:r>
            <a:r>
              <a:rPr lang="ru-RU" altLang="ru-RU" sz="2900" dirty="0">
                <a:solidFill>
                  <a:schemeClr val="accent5">
                    <a:lumMod val="75000"/>
                  </a:schemeClr>
                </a:solidFill>
              </a:rPr>
              <a:t>итогам заседаний оформляется </a:t>
            </a:r>
            <a:r>
              <a:rPr lang="ru-RU" altLang="ru-RU" sz="2900" dirty="0" smtClean="0">
                <a:solidFill>
                  <a:schemeClr val="accent5">
                    <a:lumMod val="75000"/>
                  </a:schemeClr>
                </a:solidFill>
              </a:rPr>
              <a:t>Про</a:t>
            </a:r>
            <a:r>
              <a:rPr lang="ru-RU" altLang="ru-RU" sz="2900" dirty="0">
                <a:solidFill>
                  <a:schemeClr val="accent5">
                    <a:lumMod val="75000"/>
                  </a:schemeClr>
                </a:solidFill>
              </a:rPr>
              <a:t>токол, который направляется руководству </a:t>
            </a:r>
            <a:r>
              <a:rPr lang="ru-RU" altLang="ru-RU" sz="2900" dirty="0" smtClean="0">
                <a:solidFill>
                  <a:schemeClr val="accent5">
                    <a:lumMod val="75000"/>
                  </a:schemeClr>
                </a:solidFill>
              </a:rPr>
              <a:t>отделения</a:t>
            </a:r>
            <a:endParaRPr lang="ru-RU" sz="29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46168" y="591355"/>
            <a:ext cx="5181290" cy="5386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900" b="1" dirty="0" smtClean="0">
                <a:solidFill>
                  <a:schemeClr val="accent5">
                    <a:lumMod val="75000"/>
                  </a:schemeClr>
                </a:solidFill>
              </a:rPr>
              <a:t>Формат </a:t>
            </a:r>
            <a:r>
              <a:rPr lang="ru-RU" altLang="ru-RU" sz="2900" b="1" dirty="0">
                <a:solidFill>
                  <a:schemeClr val="accent5">
                    <a:lumMod val="75000"/>
                  </a:schemeClr>
                </a:solidFill>
              </a:rPr>
              <a:t>работы (</a:t>
            </a:r>
            <a:r>
              <a:rPr lang="ru-RU" altLang="ru-RU" sz="2900" b="1" dirty="0" smtClean="0">
                <a:solidFill>
                  <a:schemeClr val="accent5">
                    <a:lumMod val="75000"/>
                  </a:schemeClr>
                </a:solidFill>
              </a:rPr>
              <a:t>регулярность)</a:t>
            </a:r>
            <a:endParaRPr lang="ru-RU" sz="29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27875"/>
            <a:ext cx="144270" cy="71295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01568" rIns="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206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962" y="-924350"/>
            <a:ext cx="3570020" cy="3570020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60092" y="191342"/>
            <a:ext cx="3467015" cy="58467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03136" rIns="0" bIns="101568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34090" y="1405763"/>
            <a:ext cx="11012892" cy="5001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Январь-май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2026: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Инициировано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взаимодействие с федеральным чатом инвестиционных комитетов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Дан старт инициативе </a:t>
            </a:r>
            <a:r>
              <a:rPr lang="ru-RU" sz="2900" b="1" dirty="0">
                <a:solidFill>
                  <a:schemeClr val="accent5">
                    <a:lumMod val="75000"/>
                  </a:schemeClr>
                </a:solidFill>
              </a:rPr>
              <a:t>«Инвестиционная карта НРО ДР</a:t>
            </a:r>
            <a:r>
              <a:rPr lang="ru-RU" sz="2900" b="1" dirty="0" smtClean="0">
                <a:solidFill>
                  <a:schemeClr val="accent5">
                    <a:lumMod val="75000"/>
                  </a:schemeClr>
                </a:solidFill>
              </a:rPr>
              <a:t>»</a:t>
            </a:r>
            <a:r>
              <a:rPr lang="ru-RU" sz="2800" dirty="0"/>
              <a:t>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(навигатор проектов и мер поддержки)</a:t>
            </a:r>
          </a:p>
          <a:p>
            <a:pPr algn="just"/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Июнь-ноябрь 2026: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отбор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проектов для федерального </a:t>
            </a:r>
            <a:r>
              <a:rPr lang="ru-RU" sz="2900" dirty="0" err="1" smtClean="0">
                <a:solidFill>
                  <a:schemeClr val="accent5">
                    <a:lumMod val="75000"/>
                  </a:schemeClr>
                </a:solidFill>
              </a:rPr>
              <a:t>Инвестклуба</a:t>
            </a:r>
            <a:endParaRPr lang="ru-RU" sz="29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организация круглых столов, дискуссий, </a:t>
            </a:r>
            <a:r>
              <a:rPr lang="ru-RU" sz="2900" dirty="0" err="1">
                <a:solidFill>
                  <a:schemeClr val="accent5">
                    <a:lumMod val="75000"/>
                  </a:schemeClr>
                </a:solidFill>
              </a:rPr>
              <a:t>нетворкинга</a:t>
            </a:r>
            <a:endParaRPr lang="ru-RU" sz="2900" dirty="0">
              <a:solidFill>
                <a:schemeClr val="accent5">
                  <a:lumMod val="75000"/>
                </a:schemeClr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взаимодействие и участие мероприятиях с другими Комитетами</a:t>
            </a:r>
            <a:endParaRPr lang="ru-RU" sz="2900" dirty="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Декабрь 2026</a:t>
            </a:r>
            <a:endParaRPr lang="ru-RU" sz="2900" dirty="0">
              <a:solidFill>
                <a:schemeClr val="accent5">
                  <a:lumMod val="75000"/>
                </a:schemeClr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итоговое 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заседание и план на 2027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46168" y="591355"/>
            <a:ext cx="7366376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900" b="1" dirty="0" smtClean="0">
                <a:solidFill>
                  <a:schemeClr val="accent5">
                    <a:lumMod val="75000"/>
                  </a:schemeClr>
                </a:solidFill>
              </a:rPr>
              <a:t>Ключевые </a:t>
            </a:r>
            <a:r>
              <a:rPr lang="ru-RU" sz="2900" b="1" dirty="0">
                <a:solidFill>
                  <a:schemeClr val="accent5">
                    <a:lumMod val="75000"/>
                  </a:schemeClr>
                </a:solidFill>
              </a:rPr>
              <a:t>достижения и ближайшие планы</a:t>
            </a:r>
          </a:p>
          <a:p>
            <a:endParaRPr lang="ru-RU" sz="29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27875"/>
            <a:ext cx="144270" cy="71295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01568" rIns="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220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962" y="-924350"/>
            <a:ext cx="3570020" cy="3570020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60092" y="191342"/>
            <a:ext cx="3467015" cy="58467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03136" rIns="0" bIns="101568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34090" y="1405763"/>
            <a:ext cx="1101289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Председатель Комитета</a:t>
            </a:r>
            <a:br>
              <a:rPr lang="ru-RU" sz="29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Лаврухина Наталья Викторовна</a:t>
            </a:r>
            <a:br>
              <a:rPr lang="ru-RU" sz="29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📧 </a:t>
            </a: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e-</a:t>
            </a:r>
            <a:r>
              <a:rPr lang="ru-RU" sz="2900" dirty="0" err="1" smtClean="0">
                <a:solidFill>
                  <a:schemeClr val="accent5">
                    <a:lumMod val="75000"/>
                  </a:schemeClr>
                </a:solidFill>
              </a:rPr>
              <a:t>mail</a:t>
            </a: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: </a:t>
            </a:r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</a:rPr>
              <a:t>pravovednn@yandex.ru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29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📞 </a:t>
            </a:r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</a:rPr>
              <a:t>+7 905 195-02 55</a:t>
            </a:r>
            <a:endParaRPr lang="ru-RU" sz="29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27875"/>
            <a:ext cx="144270" cy="71295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01568" rIns="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54657" y="591355"/>
            <a:ext cx="7118872" cy="5386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900" b="1" dirty="0">
                <a:solidFill>
                  <a:schemeClr val="accent5">
                    <a:lumMod val="75000"/>
                  </a:schemeClr>
                </a:solidFill>
              </a:rPr>
              <a:t>Контакты и приглашение к сотрудничеству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54657" y="3702357"/>
            <a:ext cx="10456245" cy="2546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900" b="1" dirty="0">
                <a:solidFill>
                  <a:schemeClr val="accent5">
                    <a:lumMod val="75000"/>
                  </a:schemeClr>
                </a:solidFill>
              </a:rPr>
              <a:t>Приглашаем предпринимателей – членов НРО: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подавать инвестиционные проекты на рассмотрение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участвовать в заседаниях и круглых столах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предлагать инициативы по улучшению </a:t>
            </a:r>
            <a:r>
              <a:rPr lang="ru-RU" sz="2900" dirty="0" err="1">
                <a:solidFill>
                  <a:schemeClr val="accent5">
                    <a:lumMod val="75000"/>
                  </a:schemeClr>
                </a:solidFill>
              </a:rPr>
              <a:t>инвестклимата</a:t>
            </a:r>
            <a:endParaRPr lang="ru-RU" sz="29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31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962" y="-924350"/>
            <a:ext cx="3570020" cy="3570020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60092" y="191342"/>
            <a:ext cx="3467015" cy="58467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03136" rIns="0" bIns="101568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34090" y="1405763"/>
            <a:ext cx="1101289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Председатель Комитета</a:t>
            </a:r>
            <a:br>
              <a:rPr lang="ru-RU" sz="29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Лаврухина Наталья Викторовна</a:t>
            </a:r>
            <a:br>
              <a:rPr lang="ru-RU" sz="29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📧 </a:t>
            </a: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e-</a:t>
            </a:r>
            <a:r>
              <a:rPr lang="ru-RU" sz="2900" dirty="0" err="1" smtClean="0">
                <a:solidFill>
                  <a:schemeClr val="accent5">
                    <a:lumMod val="75000"/>
                  </a:schemeClr>
                </a:solidFill>
              </a:rPr>
              <a:t>mail</a:t>
            </a:r>
            <a:r>
              <a:rPr lang="ru-RU" sz="2900" dirty="0" smtClean="0">
                <a:solidFill>
                  <a:schemeClr val="accent5">
                    <a:lumMod val="75000"/>
                  </a:schemeClr>
                </a:solidFill>
              </a:rPr>
              <a:t>: </a:t>
            </a:r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</a:rPr>
              <a:t>pravovednn@yandex.ru</a:t>
            </a: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29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900" dirty="0">
                <a:solidFill>
                  <a:schemeClr val="accent5">
                    <a:lumMod val="75000"/>
                  </a:schemeClr>
                </a:solidFill>
              </a:rPr>
              <a:t>📞 </a:t>
            </a:r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</a:rPr>
              <a:t>+7 905 195-02 55</a:t>
            </a:r>
            <a:endParaRPr lang="ru-RU" sz="29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4657" y="591355"/>
            <a:ext cx="3529428" cy="5386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900" b="1" dirty="0" smtClean="0">
                <a:solidFill>
                  <a:schemeClr val="accent5">
                    <a:lumMod val="75000"/>
                  </a:schemeClr>
                </a:solidFill>
              </a:rPr>
              <a:t>ВИЗИТКА КОМИТЕТА</a:t>
            </a:r>
            <a:endParaRPr lang="ru-RU" sz="29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4657" y="3702357"/>
            <a:ext cx="10456245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900" dirty="0">
                <a:solidFill>
                  <a:schemeClr val="accent5">
                    <a:lumMod val="75000"/>
                  </a:schemeClr>
                </a:solidFill>
              </a:rPr>
              <a:t>ЦЕЛЬ КОМИТЕТА: </a:t>
            </a:r>
            <a:endParaRPr lang="ru-RU" altLang="ru-RU" sz="29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900" dirty="0">
              <a:solidFill>
                <a:schemeClr val="accent5">
                  <a:lumMod val="75000"/>
                </a:schemeClr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900" dirty="0" smtClean="0">
                <a:solidFill>
                  <a:schemeClr val="accent5">
                    <a:lumMod val="75000"/>
                  </a:schemeClr>
                </a:solidFill>
              </a:rPr>
              <a:t>Содействие </a:t>
            </a:r>
            <a:r>
              <a:rPr lang="ru-RU" altLang="ru-RU" sz="2900" dirty="0">
                <a:solidFill>
                  <a:schemeClr val="accent5">
                    <a:lumMod val="75000"/>
                  </a:schemeClr>
                </a:solidFill>
              </a:rPr>
              <a:t>предпринимателям в привлечении инвестиций и развитии </a:t>
            </a:r>
            <a:r>
              <a:rPr lang="ru-RU" altLang="ru-RU" sz="2900" dirty="0" err="1">
                <a:solidFill>
                  <a:schemeClr val="accent5">
                    <a:lumMod val="75000"/>
                  </a:schemeClr>
                </a:solidFill>
              </a:rPr>
              <a:t>импортозамещения</a:t>
            </a:r>
            <a:r>
              <a:rPr lang="ru-RU" altLang="ru-RU" sz="2900" dirty="0">
                <a:solidFill>
                  <a:schemeClr val="accent5">
                    <a:lumMod val="75000"/>
                  </a:schemeClr>
                </a:solidFill>
              </a:rPr>
              <a:t> через экспертную поддержку, взаимодействие с властями и продвижение </a:t>
            </a:r>
            <a:r>
              <a:rPr lang="ru-RU" altLang="ru-RU" sz="2900" dirty="0" smtClean="0">
                <a:solidFill>
                  <a:schemeClr val="accent5">
                    <a:lumMod val="75000"/>
                  </a:schemeClr>
                </a:solidFill>
              </a:rPr>
              <a:t>проектов</a:t>
            </a:r>
            <a:endParaRPr lang="ru-RU" altLang="ru-RU" sz="66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32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196" y="100936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accent5">
                    <a:lumMod val="75000"/>
                  </a:schemeClr>
                </a:solidFill>
              </a:rPr>
              <a:t>АНКЕТА для формирования</a:t>
            </a:r>
            <a:br>
              <a:rPr lang="ru-RU" sz="3600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</a:rPr>
              <a:t>Инвестиционной карты Деловой России НРО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630" y="2334927"/>
            <a:ext cx="4016910" cy="401691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862" y="-972854"/>
            <a:ext cx="3307781" cy="330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41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</TotalTime>
  <Words>212</Words>
  <Application>Microsoft Office PowerPoint</Application>
  <PresentationFormat>Широкоэкранный</PresentationFormat>
  <Paragraphs>60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quote-cjk-patch</vt:lpstr>
      <vt:lpstr>Wingdings</vt:lpstr>
      <vt:lpstr>Тема Office</vt:lpstr>
      <vt:lpstr>Комитет по инвестиционной политике и импортозамещению Нижегородское региональное отделение Общероссийской общественной организации «Деловая Россия»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АНКЕТА для формирования Инвестиционной карты Деловой России НРО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ИНВЕСТИЦИОННАЯ КАРТА ДЕЛОВОЙ РОССИИ НРО Навигатор возможностей делового сообщества</dc:title>
  <dc:creator>Учетная запись Майкрософт</dc:creator>
  <cp:lastModifiedBy>Учетная запись Майкрософт</cp:lastModifiedBy>
  <cp:revision>19</cp:revision>
  <dcterms:created xsi:type="dcterms:W3CDTF">2026-02-25T08:05:32Z</dcterms:created>
  <dcterms:modified xsi:type="dcterms:W3CDTF">2026-06-01T09:38:24Z</dcterms:modified>
</cp:coreProperties>
</file>